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handoutMasterIdLst>
    <p:handoutMasterId r:id="rId19"/>
  </p:handoutMasterIdLst>
  <p:sldIdLst>
    <p:sldId id="312" r:id="rId5"/>
    <p:sldId id="304" r:id="rId6"/>
    <p:sldId id="325" r:id="rId7"/>
    <p:sldId id="327" r:id="rId8"/>
    <p:sldId id="323" r:id="rId9"/>
    <p:sldId id="282" r:id="rId10"/>
    <p:sldId id="324" r:id="rId11"/>
    <p:sldId id="314" r:id="rId12"/>
    <p:sldId id="315" r:id="rId13"/>
    <p:sldId id="317" r:id="rId14"/>
    <p:sldId id="326" r:id="rId15"/>
    <p:sldId id="318" r:id="rId16"/>
    <p:sldId id="328"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2E95E4-B60D-4708-A2AF-44D214994A98}" v="4348" dt="2024-04-19T17:50:06.878"/>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316365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019397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8766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649742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177914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p:txBody>
          <a:bodyPr anchor="ctr" anchorCtr="0"/>
          <a:lstStyle/>
          <a:p>
            <a:r>
              <a:rPr lang="en-US"/>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add text</a:t>
            </a:r>
          </a:p>
          <a:p>
            <a:pPr lvl="1"/>
            <a:r>
              <a:rPr lang="en-US"/>
              <a:t>Second level</a:t>
            </a:r>
          </a:p>
          <a:p>
            <a:pPr lvl="2"/>
            <a:r>
              <a:rPr lang="en-US"/>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a:t>Click to add text</a:t>
            </a:r>
          </a:p>
          <a:p>
            <a:pPr lvl="1"/>
            <a:r>
              <a:rPr lang="en-US"/>
              <a:t>Second level</a:t>
            </a:r>
          </a:p>
          <a:p>
            <a:pPr lvl="2"/>
            <a:r>
              <a:rPr lang="en-US"/>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135312"/>
            <a:ext cx="6392421" cy="3831221"/>
          </a:xfrm>
        </p:spPr>
        <p:txBody>
          <a:bodyPr anchor="ctr"/>
          <a:lstStyle/>
          <a:p>
            <a:r>
              <a:rPr lang="en-US">
                <a:latin typeface="Posterama" panose="020B0502040204020203" pitchFamily="34" charset="0"/>
                <a:cs typeface="Posterama" panose="020B0502040204020203" pitchFamily="34" charset="0"/>
              </a:rPr>
              <a:t>COP290 Assignment-2</a:t>
            </a:r>
            <a:br>
              <a:rPr lang="en-US">
                <a:latin typeface="Posterama" panose="020B0502040204020203" pitchFamily="34" charset="0"/>
                <a:cs typeface="Posterama" panose="020B0502040204020203" pitchFamily="34" charset="0"/>
              </a:rPr>
            </a:br>
            <a:r>
              <a:rPr lang="en-US">
                <a:latin typeface="Posterama" panose="020B0502040204020203" pitchFamily="34" charset="0"/>
                <a:cs typeface="Posterama" panose="020B0502040204020203" pitchFamily="34" charset="0"/>
              </a:rPr>
              <a:t>subtask-2</a:t>
            </a:r>
          </a:p>
        </p:txBody>
      </p:sp>
      <p:sp>
        <p:nvSpPr>
          <p:cNvPr id="3" name="TextBox 2">
            <a:extLst>
              <a:ext uri="{FF2B5EF4-FFF2-40B4-BE49-F238E27FC236}">
                <a16:creationId xmlns:a16="http://schemas.microsoft.com/office/drawing/2014/main" id="{B462219F-CF62-C07A-3682-CEEF71D805E0}"/>
              </a:ext>
            </a:extLst>
          </p:cNvPr>
          <p:cNvSpPr txBox="1"/>
          <p:nvPr/>
        </p:nvSpPr>
        <p:spPr>
          <a:xfrm>
            <a:off x="3316795" y="2908777"/>
            <a:ext cx="5217605" cy="830997"/>
          </a:xfrm>
          <a:prstGeom prst="rect">
            <a:avLst/>
          </a:prstGeom>
          <a:noFill/>
        </p:spPr>
        <p:txBody>
          <a:bodyPr wrap="square" rtlCol="0">
            <a:spAutoFit/>
          </a:bodyPr>
          <a:lstStyle/>
          <a:p>
            <a:r>
              <a:rPr lang="en-IN" sz="2400">
                <a:solidFill>
                  <a:schemeClr val="accent6"/>
                </a:solidFill>
                <a:latin typeface="Posterama" panose="020B0504020200020000" pitchFamily="34" charset="0"/>
                <a:cs typeface="Posterama" panose="020B0504020200020000" pitchFamily="34" charset="0"/>
              </a:rPr>
              <a:t>Hrishabh Sangwaiya | </a:t>
            </a:r>
            <a:r>
              <a:rPr lang="en-IN" sz="2400" err="1">
                <a:solidFill>
                  <a:schemeClr val="accent6"/>
                </a:solidFill>
                <a:latin typeface="Posterama" panose="020B0504020200020000" pitchFamily="34" charset="0"/>
                <a:cs typeface="Posterama" panose="020B0504020200020000" pitchFamily="34" charset="0"/>
              </a:rPr>
              <a:t>Girvar</a:t>
            </a:r>
            <a:r>
              <a:rPr lang="en-IN" sz="2400">
                <a:solidFill>
                  <a:schemeClr val="accent6"/>
                </a:solidFill>
                <a:latin typeface="Posterama" panose="020B0504020200020000" pitchFamily="34" charset="0"/>
                <a:cs typeface="Posterama" panose="020B0504020200020000" pitchFamily="34" charset="0"/>
              </a:rPr>
              <a:t> Patidar</a:t>
            </a:r>
          </a:p>
          <a:p>
            <a:r>
              <a:rPr lang="en-IN" sz="2400">
                <a:solidFill>
                  <a:schemeClr val="accent6"/>
                </a:solidFill>
                <a:latin typeface="Posterama" panose="020B0504020200020000" pitchFamily="34" charset="0"/>
                <a:cs typeface="Posterama" panose="020B0504020200020000" pitchFamily="34" charset="0"/>
              </a:rPr>
              <a:t>           2022CS11625 | 2022CS11616</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840187" y="540850"/>
            <a:ext cx="10511626" cy="1091627"/>
          </a:xfrm>
        </p:spPr>
        <p:txBody>
          <a:bodyPr/>
          <a:lstStyle/>
          <a:p>
            <a:r>
              <a:rPr lang="en-US"/>
              <a:t>UI and overlay screenshots </a:t>
            </a: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10</a:t>
            </a:fld>
            <a:endParaRPr lang="en-US"/>
          </a:p>
        </p:txBody>
      </p:sp>
      <p:pic>
        <p:nvPicPr>
          <p:cNvPr id="26" name="Picture 25" descr="A video game with a green field&#10;&#10;Description automatically generated">
            <a:extLst>
              <a:ext uri="{FF2B5EF4-FFF2-40B4-BE49-F238E27FC236}">
                <a16:creationId xmlns:a16="http://schemas.microsoft.com/office/drawing/2014/main" id="{8B0721DB-8205-29AB-B6D2-2265517B35D3}"/>
              </a:ext>
            </a:extLst>
          </p:cNvPr>
          <p:cNvPicPr>
            <a:picLocks noChangeAspect="1"/>
          </p:cNvPicPr>
          <p:nvPr/>
        </p:nvPicPr>
        <p:blipFill>
          <a:blip r:embed="rId3"/>
          <a:stretch>
            <a:fillRect/>
          </a:stretch>
        </p:blipFill>
        <p:spPr>
          <a:xfrm>
            <a:off x="6294378" y="3485478"/>
            <a:ext cx="5331565" cy="2919032"/>
          </a:xfrm>
          <a:prstGeom prst="rect">
            <a:avLst/>
          </a:prstGeom>
        </p:spPr>
      </p:pic>
      <p:pic>
        <p:nvPicPr>
          <p:cNvPr id="28" name="Picture 27" descr="A screenshot of a video game&#10;&#10;Description automatically generated">
            <a:extLst>
              <a:ext uri="{FF2B5EF4-FFF2-40B4-BE49-F238E27FC236}">
                <a16:creationId xmlns:a16="http://schemas.microsoft.com/office/drawing/2014/main" id="{F7E7043B-11FE-FEC0-F02F-8D3A78BA74CD}"/>
              </a:ext>
            </a:extLst>
          </p:cNvPr>
          <p:cNvPicPr>
            <a:picLocks noChangeAspect="1"/>
          </p:cNvPicPr>
          <p:nvPr/>
        </p:nvPicPr>
        <p:blipFill>
          <a:blip r:embed="rId4"/>
          <a:stretch>
            <a:fillRect/>
          </a:stretch>
        </p:blipFill>
        <p:spPr>
          <a:xfrm>
            <a:off x="715179" y="1933843"/>
            <a:ext cx="5182444" cy="2826052"/>
          </a:xfrm>
          <a:prstGeom prst="rect">
            <a:avLst/>
          </a:prstGeom>
        </p:spPr>
      </p:pic>
    </p:spTree>
    <p:extLst>
      <p:ext uri="{BB962C8B-B14F-4D97-AF65-F5344CB8AC3E}">
        <p14:creationId xmlns:p14="http://schemas.microsoft.com/office/powerpoint/2010/main" val="1941619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5582-4B46-1817-CBDC-E4D1C0EC8545}"/>
              </a:ext>
            </a:extLst>
          </p:cNvPr>
          <p:cNvSpPr>
            <a:spLocks noGrp="1"/>
          </p:cNvSpPr>
          <p:nvPr>
            <p:ph type="title"/>
          </p:nvPr>
        </p:nvSpPr>
        <p:spPr>
          <a:xfrm>
            <a:off x="914400" y="965393"/>
            <a:ext cx="9444037" cy="1091627"/>
          </a:xfrm>
        </p:spPr>
        <p:txBody>
          <a:bodyPr/>
          <a:lstStyle/>
          <a:p>
            <a:r>
              <a:rPr lang="en-IN"/>
              <a:t>UI and overlay screenshots</a:t>
            </a:r>
          </a:p>
        </p:txBody>
      </p:sp>
      <p:sp>
        <p:nvSpPr>
          <p:cNvPr id="6" name="Slide Number Placeholder 5">
            <a:extLst>
              <a:ext uri="{FF2B5EF4-FFF2-40B4-BE49-F238E27FC236}">
                <a16:creationId xmlns:a16="http://schemas.microsoft.com/office/drawing/2014/main" id="{B6D452C3-34C2-EFDD-585D-90B279813EC2}"/>
              </a:ext>
            </a:extLst>
          </p:cNvPr>
          <p:cNvSpPr>
            <a:spLocks noGrp="1"/>
          </p:cNvSpPr>
          <p:nvPr>
            <p:ph type="sldNum" sz="quarter" idx="10"/>
          </p:nvPr>
        </p:nvSpPr>
        <p:spPr/>
        <p:txBody>
          <a:bodyPr/>
          <a:lstStyle/>
          <a:p>
            <a:fld id="{48F63A3B-78C7-47BE-AE5E-E10140E04643}" type="slidenum">
              <a:rPr lang="en-US" smtClean="0"/>
              <a:pPr/>
              <a:t>11</a:t>
            </a:fld>
            <a:endParaRPr lang="en-US"/>
          </a:p>
        </p:txBody>
      </p:sp>
      <p:pic>
        <p:nvPicPr>
          <p:cNvPr id="8" name="Picture 7" descr="A video game screen with a person standing on a golf course&#10;&#10;Description automatically generated">
            <a:extLst>
              <a:ext uri="{FF2B5EF4-FFF2-40B4-BE49-F238E27FC236}">
                <a16:creationId xmlns:a16="http://schemas.microsoft.com/office/drawing/2014/main" id="{6B0F4AB3-38FB-8BDA-0DFD-0CE72F14B7A5}"/>
              </a:ext>
            </a:extLst>
          </p:cNvPr>
          <p:cNvPicPr>
            <a:picLocks noChangeAspect="1"/>
          </p:cNvPicPr>
          <p:nvPr/>
        </p:nvPicPr>
        <p:blipFill>
          <a:blip r:embed="rId2"/>
          <a:stretch>
            <a:fillRect/>
          </a:stretch>
        </p:blipFill>
        <p:spPr>
          <a:xfrm>
            <a:off x="6246016" y="3429000"/>
            <a:ext cx="5442333" cy="2983079"/>
          </a:xfrm>
          <a:prstGeom prst="rect">
            <a:avLst/>
          </a:prstGeom>
        </p:spPr>
      </p:pic>
      <p:pic>
        <p:nvPicPr>
          <p:cNvPr id="10" name="Picture 9" descr="A video game screen showing a field and a baseball field&#10;&#10;Description automatically generated">
            <a:extLst>
              <a:ext uri="{FF2B5EF4-FFF2-40B4-BE49-F238E27FC236}">
                <a16:creationId xmlns:a16="http://schemas.microsoft.com/office/drawing/2014/main" id="{EA95D963-04E2-960E-40E9-799CEEF2E726}"/>
              </a:ext>
            </a:extLst>
          </p:cNvPr>
          <p:cNvPicPr>
            <a:picLocks noChangeAspect="1"/>
          </p:cNvPicPr>
          <p:nvPr/>
        </p:nvPicPr>
        <p:blipFill>
          <a:blip r:embed="rId3"/>
          <a:stretch>
            <a:fillRect/>
          </a:stretch>
        </p:blipFill>
        <p:spPr>
          <a:xfrm>
            <a:off x="824240" y="2437164"/>
            <a:ext cx="5185691" cy="2842407"/>
          </a:xfrm>
          <a:prstGeom prst="rect">
            <a:avLst/>
          </a:prstGeom>
        </p:spPr>
      </p:pic>
    </p:spTree>
    <p:extLst>
      <p:ext uri="{BB962C8B-B14F-4D97-AF65-F5344CB8AC3E}">
        <p14:creationId xmlns:p14="http://schemas.microsoft.com/office/powerpoint/2010/main" val="3981159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765973" y="402771"/>
            <a:ext cx="7843837" cy="1012782"/>
          </a:xfrm>
        </p:spPr>
        <p:txBody>
          <a:bodyPr/>
          <a:lstStyle/>
          <a:p>
            <a:r>
              <a:rPr lang="en-US" sz="4000" err="1">
                <a:latin typeface="Posterama" panose="020B0504020200020000" pitchFamily="34" charset="0"/>
                <a:cs typeface="Posterama" panose="020B0504020200020000" pitchFamily="34" charset="0"/>
              </a:rPr>
              <a:t>cODE</a:t>
            </a:r>
            <a:r>
              <a:rPr lang="en-US" sz="4000">
                <a:latin typeface="Posterama" panose="020B0504020200020000" pitchFamily="34" charset="0"/>
                <a:cs typeface="Posterama" panose="020B0504020200020000" pitchFamily="34" charset="0"/>
              </a:rPr>
              <a:t> structure</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1001486" y="1733486"/>
            <a:ext cx="7608324" cy="4373809"/>
          </a:xfrm>
        </p:spPr>
        <p:txBody>
          <a:bodyPr>
            <a:normAutofit/>
          </a:bodyPr>
          <a:lstStyle/>
          <a:p>
            <a:pPr marL="342900" indent="-342900">
              <a:buFont typeface="Arial" panose="020B0604020202020204" pitchFamily="34" charset="0"/>
              <a:buChar char="•"/>
            </a:pPr>
            <a:r>
              <a:rPr lang="en-US">
                <a:latin typeface="Posterama" panose="020B0504020200020000" pitchFamily="34" charset="0"/>
                <a:cs typeface="Posterama" panose="020B0504020200020000" pitchFamily="34" charset="0"/>
              </a:rPr>
              <a:t>The main.py file is the basic controller of the  game. It controls which levels are currently unlocked and which level will run next.</a:t>
            </a:r>
          </a:p>
          <a:p>
            <a:pPr marL="342900" indent="-342900">
              <a:buFont typeface="Arial" panose="020B0604020202020204" pitchFamily="34" charset="0"/>
              <a:buChar char="•"/>
            </a:pPr>
            <a:endParaRPr lang="en-US">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r>
              <a:rPr lang="en-US">
                <a:latin typeface="Posterama" panose="020B0504020200020000" pitchFamily="34" charset="0"/>
                <a:cs typeface="Posterama" panose="020B0504020200020000" pitchFamily="34" charset="0"/>
              </a:rPr>
              <a:t>The home screen and level screens are also controlled by this main file.</a:t>
            </a:r>
          </a:p>
          <a:p>
            <a:pPr marL="342900" indent="-342900">
              <a:buFont typeface="Arial" panose="020B0604020202020204" pitchFamily="34" charset="0"/>
              <a:buChar char="•"/>
            </a:pPr>
            <a:endParaRPr lang="en-US">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r>
              <a:rPr lang="en-US">
                <a:latin typeface="Posterama" panose="020B0504020200020000" pitchFamily="34" charset="0"/>
                <a:cs typeface="Posterama" panose="020B0504020200020000" pitchFamily="34" charset="0"/>
              </a:rPr>
              <a:t>The player.py file contains the class of our protagonist which contains all the attributes of the player like health, position, etc.</a:t>
            </a:r>
          </a:p>
          <a:p>
            <a:pPr marL="342900" indent="-342900">
              <a:buFont typeface="Arial" panose="020B0604020202020204" pitchFamily="34" charset="0"/>
              <a:buChar char="•"/>
            </a:pPr>
            <a:endParaRPr lang="en-US">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endParaRPr lang="en-US">
              <a:latin typeface="Posterama" panose="020B0504020200020000" pitchFamily="34" charset="0"/>
              <a:cs typeface="Posterama" panose="020B0504020200020000" pitchFamily="34" charset="0"/>
            </a:endParaRP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a:p>
        </p:txBody>
      </p:sp>
    </p:spTree>
    <p:extLst>
      <p:ext uri="{BB962C8B-B14F-4D97-AF65-F5344CB8AC3E}">
        <p14:creationId xmlns:p14="http://schemas.microsoft.com/office/powerpoint/2010/main" val="4072101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C48E-B571-AB76-00C0-7963B48F57B3}"/>
              </a:ext>
            </a:extLst>
          </p:cNvPr>
          <p:cNvSpPr>
            <a:spLocks noGrp="1"/>
          </p:cNvSpPr>
          <p:nvPr>
            <p:ph type="title"/>
          </p:nvPr>
        </p:nvSpPr>
        <p:spPr>
          <a:xfrm>
            <a:off x="914400" y="422297"/>
            <a:ext cx="7843837" cy="1012782"/>
          </a:xfrm>
        </p:spPr>
        <p:txBody>
          <a:bodyPr/>
          <a:lstStyle/>
          <a:p>
            <a:r>
              <a:rPr lang="en-IN" sz="4000">
                <a:latin typeface="Posterama" panose="020B0504020200020000" pitchFamily="34" charset="0"/>
                <a:cs typeface="Posterama" panose="020B0504020200020000" pitchFamily="34" charset="0"/>
              </a:rPr>
              <a:t>CODE STRUCTURE</a:t>
            </a:r>
          </a:p>
        </p:txBody>
      </p:sp>
      <p:sp>
        <p:nvSpPr>
          <p:cNvPr id="3" name="Content Placeholder 2">
            <a:extLst>
              <a:ext uri="{FF2B5EF4-FFF2-40B4-BE49-F238E27FC236}">
                <a16:creationId xmlns:a16="http://schemas.microsoft.com/office/drawing/2014/main" id="{F54144A3-01CA-00EE-F9E2-497C6336BD58}"/>
              </a:ext>
            </a:extLst>
          </p:cNvPr>
          <p:cNvSpPr>
            <a:spLocks noGrp="1"/>
          </p:cNvSpPr>
          <p:nvPr>
            <p:ph idx="13"/>
          </p:nvPr>
        </p:nvSpPr>
        <p:spPr>
          <a:xfrm>
            <a:off x="914400" y="1568091"/>
            <a:ext cx="7935686" cy="5039538"/>
          </a:xfrm>
        </p:spPr>
        <p:txBody>
          <a:bodyPr/>
          <a:lstStyle/>
          <a:p>
            <a:pPr marL="342900" indent="-342900">
              <a:buFont typeface="Arial" panose="020B0604020202020204" pitchFamily="34" charset="0"/>
              <a:buChar char="•"/>
            </a:pPr>
            <a:r>
              <a:rPr lang="en-US">
                <a:latin typeface="Posterama" panose="020B0504020200020000" pitchFamily="34" charset="0"/>
                <a:cs typeface="Posterama" panose="020B0504020200020000" pitchFamily="34" charset="0"/>
              </a:rPr>
              <a:t>There are 7 level files ( THALA for a reason ).</a:t>
            </a:r>
          </a:p>
          <a:p>
            <a:pPr marL="342900" indent="-342900">
              <a:buFont typeface="Arial" panose="020B0604020202020204" pitchFamily="34" charset="0"/>
              <a:buChar char="•"/>
            </a:pPr>
            <a:endParaRPr lang="en-US">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r>
              <a:rPr lang="en-US">
                <a:latin typeface="Posterama" panose="020B0504020200020000" pitchFamily="34" charset="0"/>
                <a:cs typeface="Posterama" panose="020B0504020200020000" pitchFamily="34" charset="0"/>
              </a:rPr>
              <a:t>Each level has 3 screens. The first or opening screen contains basic understanding of the level and the social message we’re trying to address.</a:t>
            </a:r>
          </a:p>
          <a:p>
            <a:pPr marL="342900" indent="-342900">
              <a:buFont typeface="Arial" panose="020B0604020202020204" pitchFamily="34" charset="0"/>
              <a:buChar char="•"/>
            </a:pPr>
            <a:endParaRPr lang="en-US">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r>
              <a:rPr lang="en-US">
                <a:latin typeface="Posterama" panose="020B0504020200020000" pitchFamily="34" charset="0"/>
                <a:cs typeface="Posterama" panose="020B0504020200020000" pitchFamily="34" charset="0"/>
              </a:rPr>
              <a:t>The second screen contains the game level, which the player enjoys. It contains various objects and sprites of our level in the play function which is being called by the main file.</a:t>
            </a:r>
          </a:p>
          <a:p>
            <a:pPr marL="342900" indent="-342900">
              <a:buFont typeface="Arial" panose="020B0604020202020204" pitchFamily="34" charset="0"/>
              <a:buChar char="•"/>
            </a:pPr>
            <a:endParaRPr lang="en-US">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r>
              <a:rPr lang="en-US" b="1">
                <a:latin typeface="Posterama" panose="020B0504020200020000" pitchFamily="34" charset="0"/>
                <a:cs typeface="Posterama" panose="020B0504020200020000" pitchFamily="34" charset="0"/>
              </a:rPr>
              <a:t>Object &amp; player movement and collision algorithms are also defined in the level files.</a:t>
            </a:r>
          </a:p>
        </p:txBody>
      </p:sp>
      <p:sp>
        <p:nvSpPr>
          <p:cNvPr id="5" name="Slide Number Placeholder 4">
            <a:extLst>
              <a:ext uri="{FF2B5EF4-FFF2-40B4-BE49-F238E27FC236}">
                <a16:creationId xmlns:a16="http://schemas.microsoft.com/office/drawing/2014/main" id="{4980035B-9EF0-073A-DD64-EFB07C8617DB}"/>
              </a:ext>
            </a:extLst>
          </p:cNvPr>
          <p:cNvSpPr>
            <a:spLocks noGrp="1"/>
          </p:cNvSpPr>
          <p:nvPr>
            <p:ph type="sldNum" sz="quarter" idx="10"/>
          </p:nvPr>
        </p:nvSpPr>
        <p:spPr/>
        <p:txBody>
          <a:bodyPr/>
          <a:lstStyle/>
          <a:p>
            <a:fld id="{48F63A3B-78C7-47BE-AE5E-E10140E04643}" type="slidenum">
              <a:rPr lang="en-US" smtClean="0"/>
              <a:pPr/>
              <a:t>13</a:t>
            </a:fld>
            <a:endParaRPr lang="en-US"/>
          </a:p>
        </p:txBody>
      </p:sp>
    </p:spTree>
    <p:extLst>
      <p:ext uri="{BB962C8B-B14F-4D97-AF65-F5344CB8AC3E}">
        <p14:creationId xmlns:p14="http://schemas.microsoft.com/office/powerpoint/2010/main" val="759343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457200" y="1132113"/>
            <a:ext cx="7543800" cy="814260"/>
          </a:xfrm>
        </p:spPr>
        <p:txBody>
          <a:bodyPr/>
          <a:lstStyle/>
          <a:p>
            <a:r>
              <a:rPr lang="en-US" sz="4000">
                <a:latin typeface="Posterama" panose="020B0504020200020000" pitchFamily="34" charset="0"/>
                <a:cs typeface="Posterama" panose="020B0504020200020000" pitchFamily="34" charset="0"/>
              </a:rPr>
              <a:t>Brief Intro of our Game</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653143" y="2170200"/>
            <a:ext cx="7707086" cy="4208828"/>
          </a:xfrm>
        </p:spPr>
        <p:txBody>
          <a:bodyPr>
            <a:normAutofit/>
          </a:bodyPr>
          <a:lstStyle/>
          <a:p>
            <a:pPr marL="342900" indent="-342900">
              <a:lnSpc>
                <a:spcPct val="100000"/>
              </a:lnSpc>
              <a:buFont typeface="Arial" panose="020B0604020202020204" pitchFamily="34" charset="0"/>
              <a:buChar char="•"/>
            </a:pPr>
            <a:r>
              <a:rPr lang="en-US">
                <a:latin typeface="Posterama" panose="020B0504020200020000" pitchFamily="34" charset="0"/>
                <a:cs typeface="Posterama" panose="020B0504020200020000" pitchFamily="34" charset="0"/>
              </a:rPr>
              <a:t>It is a single-player platform game in which we need to save our protagonist from various addictive substances like smoking, alcohol and drugs.</a:t>
            </a:r>
          </a:p>
          <a:p>
            <a:pPr marL="342900" indent="-342900">
              <a:lnSpc>
                <a:spcPct val="100000"/>
              </a:lnSpc>
              <a:buFont typeface="Arial" panose="020B0604020202020204" pitchFamily="34" charset="0"/>
              <a:buChar char="•"/>
            </a:pPr>
            <a:endParaRPr lang="en-US">
              <a:latin typeface="Posterama" panose="020B0504020200020000" pitchFamily="34" charset="0"/>
              <a:cs typeface="Posterama" panose="020B0504020200020000" pitchFamily="34" charset="0"/>
            </a:endParaRPr>
          </a:p>
          <a:p>
            <a:pPr marL="342900" indent="-342900">
              <a:lnSpc>
                <a:spcPct val="100000"/>
              </a:lnSpc>
              <a:buFont typeface="Arial" panose="020B0604020202020204" pitchFamily="34" charset="0"/>
              <a:buChar char="•"/>
            </a:pPr>
            <a:r>
              <a:rPr lang="en-US">
                <a:latin typeface="Posterama" panose="020B0504020200020000" pitchFamily="34" charset="0"/>
                <a:cs typeface="Posterama" panose="020B0504020200020000" pitchFamily="34" charset="0"/>
              </a:rPr>
              <a:t>It has been developed with </a:t>
            </a:r>
            <a:r>
              <a:rPr lang="en-US" err="1">
                <a:latin typeface="Posterama" panose="020B0504020200020000" pitchFamily="34" charset="0"/>
                <a:cs typeface="Posterama" panose="020B0504020200020000" pitchFamily="34" charset="0"/>
              </a:rPr>
              <a:t>Pygame</a:t>
            </a:r>
            <a:r>
              <a:rPr lang="en-US">
                <a:latin typeface="Posterama" panose="020B0504020200020000" pitchFamily="34" charset="0"/>
                <a:cs typeface="Posterama" panose="020B0504020200020000" pitchFamily="34" charset="0"/>
              </a:rPr>
              <a:t>, a Python library, mostly from scratch.</a:t>
            </a:r>
          </a:p>
          <a:p>
            <a:pPr marL="342900" indent="-342900">
              <a:lnSpc>
                <a:spcPct val="100000"/>
              </a:lnSpc>
              <a:buFont typeface="Arial" panose="020B0604020202020204" pitchFamily="34" charset="0"/>
              <a:buChar char="•"/>
            </a:pPr>
            <a:endParaRPr lang="en-US">
              <a:latin typeface="Posterama" panose="020B0504020200020000" pitchFamily="34" charset="0"/>
              <a:cs typeface="Posterama" panose="020B0504020200020000" pitchFamily="34" charset="0"/>
            </a:endParaRPr>
          </a:p>
          <a:p>
            <a:pPr marL="342900" indent="-342900">
              <a:lnSpc>
                <a:spcPct val="100000"/>
              </a:lnSpc>
              <a:buFont typeface="Arial" panose="020B0604020202020204" pitchFamily="34" charset="0"/>
              <a:buChar char="•"/>
            </a:pPr>
            <a:r>
              <a:rPr lang="en-US">
                <a:latin typeface="Posterama" panose="020B0504020200020000" pitchFamily="34" charset="0"/>
                <a:cs typeface="Posterama" panose="020B0504020200020000" pitchFamily="34" charset="0"/>
              </a:rPr>
              <a:t>The basic goal of our game is to spread a </a:t>
            </a:r>
          </a:p>
          <a:p>
            <a:pPr>
              <a:lnSpc>
                <a:spcPct val="100000"/>
              </a:lnSpc>
            </a:pPr>
            <a:r>
              <a:rPr lang="en-US">
                <a:latin typeface="Posterama" panose="020B0504020200020000" pitchFamily="34" charset="0"/>
                <a:cs typeface="Posterama" panose="020B0504020200020000" pitchFamily="34" charset="0"/>
              </a:rPr>
              <a:t>    social message that consuming these addictive </a:t>
            </a:r>
          </a:p>
          <a:p>
            <a:pPr>
              <a:lnSpc>
                <a:spcPct val="100000"/>
              </a:lnSpc>
            </a:pPr>
            <a:r>
              <a:rPr lang="en-US">
                <a:latin typeface="Posterama" panose="020B0504020200020000" pitchFamily="34" charset="0"/>
                <a:cs typeface="Posterama" panose="020B0504020200020000" pitchFamily="34" charset="0"/>
              </a:rPr>
              <a:t>    substances is very lethal.</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014251" y="195861"/>
            <a:ext cx="8600806" cy="994164"/>
          </a:xfrm>
        </p:spPr>
        <p:txBody>
          <a:bodyPr/>
          <a:lstStyle/>
          <a:p>
            <a:r>
              <a:rPr lang="en-US" sz="4000">
                <a:latin typeface="Posterama" panose="020B0504020200020000" pitchFamily="34" charset="0"/>
                <a:cs typeface="Posterama" panose="020B0504020200020000" pitchFamily="34" charset="0"/>
              </a:rPr>
              <a:t>DESIGN CHOICES</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331923" y="1362232"/>
            <a:ext cx="8370219" cy="5419568"/>
          </a:xfrm>
        </p:spPr>
        <p:txBody>
          <a:bodyPr>
            <a:normAutofit/>
          </a:bodyPr>
          <a:lstStyle/>
          <a:p>
            <a:pPr marL="457200" indent="-457200">
              <a:buFont typeface="+mj-lt"/>
              <a:buAutoNum type="arabicPeriod"/>
            </a:pPr>
            <a:r>
              <a:rPr lang="en-US" sz="2400" b="1">
                <a:latin typeface="Posterama" panose="020B0504020200020000" pitchFamily="34" charset="0"/>
                <a:cs typeface="Posterama" panose="020B0504020200020000" pitchFamily="34" charset="0"/>
              </a:rPr>
              <a:t>Surprise Elements : </a:t>
            </a:r>
          </a:p>
          <a:p>
            <a:pPr lvl="1"/>
            <a:r>
              <a:rPr lang="en-US" sz="2400">
                <a:latin typeface="Posterama" panose="020B0504020200020000" pitchFamily="34" charset="0"/>
                <a:cs typeface="Posterama" panose="020B0504020200020000" pitchFamily="34" charset="0"/>
              </a:rPr>
              <a:t>We’ve added various surprise elements in our game to make our game interesting and engaging for the player.</a:t>
            </a:r>
          </a:p>
          <a:p>
            <a:pPr lvl="1"/>
            <a:r>
              <a:rPr lang="en-US" sz="2400">
                <a:latin typeface="Posterama" panose="020B0504020200020000" pitchFamily="34" charset="0"/>
                <a:cs typeface="Posterama" panose="020B0504020200020000" pitchFamily="34" charset="0"/>
              </a:rPr>
              <a:t>"Reality often defies appearances; what meets the eye isn't always what meets the truth.”</a:t>
            </a:r>
          </a:p>
          <a:p>
            <a:pPr lvl="1"/>
            <a:r>
              <a:rPr lang="en-US" sz="2400">
                <a:latin typeface="Posterama" panose="020B0504020200020000" pitchFamily="34" charset="0"/>
                <a:cs typeface="Posterama" panose="020B0504020200020000" pitchFamily="34" charset="0"/>
              </a:rPr>
              <a:t>Alcohol can alter your body movements, which has also been shown in our game.</a:t>
            </a:r>
          </a:p>
          <a:p>
            <a:pPr marL="457200" indent="-457200">
              <a:buFont typeface="+mj-lt"/>
              <a:buAutoNum type="arabicPeriod"/>
            </a:pPr>
            <a:r>
              <a:rPr lang="en-US" sz="2400" b="1">
                <a:latin typeface="Posterama" panose="020B0504020200020000" pitchFamily="34" charset="0"/>
                <a:cs typeface="Posterama" panose="020B0504020200020000" pitchFamily="34" charset="0"/>
              </a:rPr>
              <a:t>Music :</a:t>
            </a:r>
          </a:p>
          <a:p>
            <a:pPr lvl="1"/>
            <a:r>
              <a:rPr lang="en-US" sz="2400">
                <a:latin typeface="Posterama" panose="020B0504020200020000" pitchFamily="34" charset="0"/>
                <a:cs typeface="Posterama" panose="020B0504020200020000" pitchFamily="34" charset="0"/>
              </a:rPr>
              <a:t>The game has background music and various good-quality sound effects to get a good gaming experience.</a:t>
            </a:r>
          </a:p>
          <a:p>
            <a:pPr marL="457200" indent="-457200">
              <a:buFont typeface="+mj-lt"/>
              <a:buAutoNum type="arabicPeriod"/>
            </a:pPr>
            <a:endParaRPr lang="en-US" sz="2400">
              <a:latin typeface="Posterama" panose="020B0504020200020000" pitchFamily="34" charset="0"/>
              <a:cs typeface="Posterama" panose="020B0504020200020000" pitchFamily="34" charset="0"/>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a:p>
        </p:txBody>
      </p:sp>
    </p:spTree>
    <p:extLst>
      <p:ext uri="{BB962C8B-B14F-4D97-AF65-F5344CB8AC3E}">
        <p14:creationId xmlns:p14="http://schemas.microsoft.com/office/powerpoint/2010/main" val="731026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23D2-DC4F-FC7B-6C8B-3CB45ACAA240}"/>
              </a:ext>
            </a:extLst>
          </p:cNvPr>
          <p:cNvSpPr>
            <a:spLocks noGrp="1"/>
          </p:cNvSpPr>
          <p:nvPr>
            <p:ph type="title"/>
          </p:nvPr>
        </p:nvSpPr>
        <p:spPr>
          <a:xfrm>
            <a:off x="3025136" y="267910"/>
            <a:ext cx="7965461" cy="994164"/>
          </a:xfrm>
        </p:spPr>
        <p:txBody>
          <a:bodyPr/>
          <a:lstStyle/>
          <a:p>
            <a:r>
              <a:rPr lang="en-IN" sz="4000">
                <a:latin typeface="Posterama" panose="020B0504020200020000" pitchFamily="34" charset="0"/>
                <a:cs typeface="Posterama" panose="020B0504020200020000" pitchFamily="34" charset="0"/>
              </a:rPr>
              <a:t>DESIGN </a:t>
            </a:r>
            <a:r>
              <a:rPr lang="en-IN" sz="4000" err="1">
                <a:latin typeface="Posterama" panose="020B0504020200020000" pitchFamily="34" charset="0"/>
                <a:cs typeface="Posterama" panose="020B0504020200020000" pitchFamily="34" charset="0"/>
              </a:rPr>
              <a:t>CHoices</a:t>
            </a:r>
            <a:endParaRPr lang="en-IN" sz="4000">
              <a:latin typeface="Posterama" panose="020B0504020200020000" pitchFamily="34" charset="0"/>
              <a:cs typeface="Posterama" panose="020B0504020200020000" pitchFamily="34" charset="0"/>
            </a:endParaRPr>
          </a:p>
        </p:txBody>
      </p:sp>
      <p:sp>
        <p:nvSpPr>
          <p:cNvPr id="3" name="Content Placeholder 2">
            <a:extLst>
              <a:ext uri="{FF2B5EF4-FFF2-40B4-BE49-F238E27FC236}">
                <a16:creationId xmlns:a16="http://schemas.microsoft.com/office/drawing/2014/main" id="{8D65F1BB-1ECE-9949-7033-9B1E0FCDE4A2}"/>
              </a:ext>
            </a:extLst>
          </p:cNvPr>
          <p:cNvSpPr>
            <a:spLocks noGrp="1"/>
          </p:cNvSpPr>
          <p:nvPr>
            <p:ph sz="half" idx="2"/>
          </p:nvPr>
        </p:nvSpPr>
        <p:spPr>
          <a:xfrm>
            <a:off x="3460566" y="1468393"/>
            <a:ext cx="7965460" cy="4805342"/>
          </a:xfrm>
        </p:spPr>
        <p:txBody>
          <a:bodyPr>
            <a:normAutofit lnSpcReduction="10000"/>
          </a:bodyPr>
          <a:lstStyle/>
          <a:p>
            <a:pPr marL="457200" indent="-457200">
              <a:buFont typeface="+mj-lt"/>
              <a:buAutoNum type="arabicPeriod" startAt="3"/>
            </a:pPr>
            <a:r>
              <a:rPr lang="en-US" sz="2400" b="1">
                <a:latin typeface="Posterama" panose="020B0504020200020000" pitchFamily="34" charset="0"/>
                <a:cs typeface="Posterama" panose="020B0504020200020000" pitchFamily="34" charset="0"/>
              </a:rPr>
              <a:t>Levels :</a:t>
            </a:r>
          </a:p>
          <a:p>
            <a:pPr lvl="1"/>
            <a:r>
              <a:rPr lang="en-US" sz="2400">
                <a:latin typeface="Posterama" panose="020B0504020200020000" pitchFamily="34" charset="0"/>
                <a:cs typeface="Posterama" panose="020B0504020200020000" pitchFamily="34" charset="0"/>
              </a:rPr>
              <a:t>Our game has a total of 7 levels.</a:t>
            </a:r>
          </a:p>
          <a:p>
            <a:pPr lvl="1"/>
            <a:r>
              <a:rPr lang="en-US" sz="2400">
                <a:latin typeface="Posterama" panose="020B0504020200020000" pitchFamily="34" charset="0"/>
                <a:cs typeface="Posterama" panose="020B0504020200020000" pitchFamily="34" charset="0"/>
              </a:rPr>
              <a:t>At each level, we have to collect a key in order to open the door to the next level.</a:t>
            </a:r>
          </a:p>
          <a:p>
            <a:pPr marL="457200" indent="-457200">
              <a:buFont typeface="+mj-lt"/>
              <a:buAutoNum type="arabicPeriod" startAt="3"/>
            </a:pPr>
            <a:r>
              <a:rPr lang="en-US" sz="2400" b="1">
                <a:latin typeface="Posterama" panose="020B0504020200020000" pitchFamily="34" charset="0"/>
                <a:cs typeface="Posterama" panose="020B0504020200020000" pitchFamily="34" charset="0"/>
              </a:rPr>
              <a:t>Health :</a:t>
            </a:r>
          </a:p>
          <a:p>
            <a:pPr lvl="1"/>
            <a:r>
              <a:rPr lang="en-US" sz="2400">
                <a:latin typeface="Posterama" panose="020B0504020200020000" pitchFamily="34" charset="0"/>
                <a:cs typeface="Posterama" panose="020B0504020200020000" pitchFamily="34" charset="0"/>
              </a:rPr>
              <a:t>We’ve added a health bar shown by hearts which represents the health of our protagonist and if he’s left with no hearts, he dies.</a:t>
            </a:r>
          </a:p>
          <a:p>
            <a:pPr lvl="1"/>
            <a:r>
              <a:rPr lang="en-US" sz="2400">
                <a:latin typeface="Posterama" panose="020B0504020200020000" pitchFamily="34" charset="0"/>
                <a:cs typeface="Posterama" panose="020B0504020200020000" pitchFamily="34" charset="0"/>
              </a:rPr>
              <a:t>Our health is dependent on our eating habits and lifestyle.</a:t>
            </a:r>
          </a:p>
          <a:p>
            <a:pPr lvl="1"/>
            <a:r>
              <a:rPr lang="en-US" sz="2400">
                <a:latin typeface="Posterama" panose="020B0504020200020000" pitchFamily="34" charset="0"/>
                <a:cs typeface="Posterama" panose="020B0504020200020000" pitchFamily="34" charset="0"/>
              </a:rPr>
              <a:t>Consuming addictive substances decreases your health.</a:t>
            </a:r>
          </a:p>
          <a:p>
            <a:pPr marL="457200" indent="-457200">
              <a:buFont typeface="+mj-lt"/>
              <a:buAutoNum type="arabicPeriod" startAt="3"/>
            </a:pPr>
            <a:endParaRPr lang="en-IN" sz="2400"/>
          </a:p>
        </p:txBody>
      </p:sp>
      <p:sp>
        <p:nvSpPr>
          <p:cNvPr id="4" name="Slide Number Placeholder 3">
            <a:extLst>
              <a:ext uri="{FF2B5EF4-FFF2-40B4-BE49-F238E27FC236}">
                <a16:creationId xmlns:a16="http://schemas.microsoft.com/office/drawing/2014/main" id="{12FC81F2-4910-E739-DB11-0F26D2E6A314}"/>
              </a:ext>
            </a:extLst>
          </p:cNvPr>
          <p:cNvSpPr>
            <a:spLocks noGrp="1"/>
          </p:cNvSpPr>
          <p:nvPr>
            <p:ph type="sldNum" sz="quarter" idx="10"/>
          </p:nvPr>
        </p:nvSpPr>
        <p:spPr/>
        <p:txBody>
          <a:bodyPr/>
          <a:lstStyle/>
          <a:p>
            <a:fld id="{48F63A3B-78C7-47BE-AE5E-E10140E04643}" type="slidenum">
              <a:rPr lang="en-US" smtClean="0"/>
              <a:pPr/>
              <a:t>4</a:t>
            </a:fld>
            <a:endParaRPr lang="en-US"/>
          </a:p>
        </p:txBody>
      </p:sp>
    </p:spTree>
    <p:extLst>
      <p:ext uri="{BB962C8B-B14F-4D97-AF65-F5344CB8AC3E}">
        <p14:creationId xmlns:p14="http://schemas.microsoft.com/office/powerpoint/2010/main" val="991671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BFE6-74C8-50D2-3E5D-B9AB9F6F0558}"/>
              </a:ext>
            </a:extLst>
          </p:cNvPr>
          <p:cNvSpPr>
            <a:spLocks noGrp="1"/>
          </p:cNvSpPr>
          <p:nvPr>
            <p:ph type="title"/>
          </p:nvPr>
        </p:nvSpPr>
        <p:spPr>
          <a:xfrm>
            <a:off x="337456" y="1059315"/>
            <a:ext cx="12453258" cy="897603"/>
          </a:xfrm>
        </p:spPr>
        <p:txBody>
          <a:bodyPr/>
          <a:lstStyle/>
          <a:p>
            <a:r>
              <a:rPr lang="en-IN" sz="4400">
                <a:latin typeface="Posterama" panose="020B0504020200020000" pitchFamily="34" charset="0"/>
                <a:cs typeface="Posterama" panose="020B0504020200020000" pitchFamily="34" charset="0"/>
              </a:rPr>
              <a:t>basic ORGANIZATION</a:t>
            </a:r>
            <a:br>
              <a:rPr lang="en-IN" sz="4400">
                <a:latin typeface="Posterama" panose="020B0504020200020000" pitchFamily="34" charset="0"/>
                <a:cs typeface="Posterama" panose="020B0504020200020000" pitchFamily="34" charset="0"/>
              </a:rPr>
            </a:br>
            <a:r>
              <a:rPr lang="en-IN" sz="4400">
                <a:latin typeface="Posterama" panose="020B0504020200020000" pitchFamily="34" charset="0"/>
                <a:cs typeface="Posterama" panose="020B0504020200020000" pitchFamily="34" charset="0"/>
              </a:rPr>
              <a:t>of our game</a:t>
            </a:r>
          </a:p>
        </p:txBody>
      </p:sp>
      <p:sp>
        <p:nvSpPr>
          <p:cNvPr id="3" name="Content Placeholder 2">
            <a:extLst>
              <a:ext uri="{FF2B5EF4-FFF2-40B4-BE49-F238E27FC236}">
                <a16:creationId xmlns:a16="http://schemas.microsoft.com/office/drawing/2014/main" id="{735CCB7B-0AB3-0C8E-F362-68D5C43592AB}"/>
              </a:ext>
            </a:extLst>
          </p:cNvPr>
          <p:cNvSpPr>
            <a:spLocks noGrp="1"/>
          </p:cNvSpPr>
          <p:nvPr>
            <p:ph idx="1"/>
          </p:nvPr>
        </p:nvSpPr>
        <p:spPr>
          <a:xfrm>
            <a:off x="522515" y="2110211"/>
            <a:ext cx="7576456" cy="3838304"/>
          </a:xfrm>
        </p:spPr>
        <p:txBody>
          <a:bodyPr>
            <a:noAutofit/>
          </a:bodyPr>
          <a:lstStyle/>
          <a:p>
            <a:pPr marL="342900" indent="-342900">
              <a:lnSpc>
                <a:spcPct val="100000"/>
              </a:lnSpc>
              <a:buFont typeface="Arial" panose="020B0604020202020204" pitchFamily="34" charset="0"/>
              <a:buChar char="•"/>
            </a:pPr>
            <a:r>
              <a:rPr lang="en-US">
                <a:latin typeface="Posterama" panose="020B0504020200020000" pitchFamily="34" charset="0"/>
                <a:cs typeface="Posterama" panose="020B0504020200020000" pitchFamily="34" charset="0"/>
              </a:rPr>
              <a:t>We have organized our game structure into various files and classes which serves different purposes and aspects of the game. </a:t>
            </a:r>
          </a:p>
          <a:p>
            <a:pPr marL="342900" indent="-342900">
              <a:lnSpc>
                <a:spcPct val="100000"/>
              </a:lnSpc>
              <a:buFont typeface="Arial" panose="020B0604020202020204" pitchFamily="34" charset="0"/>
              <a:buChar char="•"/>
            </a:pPr>
            <a:endParaRPr lang="en-US">
              <a:latin typeface="Posterama" panose="020B0504020200020000" pitchFamily="34" charset="0"/>
              <a:cs typeface="Posterama" panose="020B0504020200020000" pitchFamily="34" charset="0"/>
            </a:endParaRPr>
          </a:p>
          <a:p>
            <a:pPr marL="342900" indent="-342900">
              <a:lnSpc>
                <a:spcPct val="100000"/>
              </a:lnSpc>
              <a:buFont typeface="Arial" panose="020B0604020202020204" pitchFamily="34" charset="0"/>
              <a:buChar char="•"/>
            </a:pPr>
            <a:r>
              <a:rPr lang="en-US">
                <a:latin typeface="Posterama" panose="020B0504020200020000" pitchFamily="34" charset="0"/>
                <a:cs typeface="Posterama" panose="020B0504020200020000" pitchFamily="34" charset="0"/>
              </a:rPr>
              <a:t>A structured code ensures that this game can be scaled with much more complexity. We laid out a basic framework to deploy this product into production.</a:t>
            </a:r>
          </a:p>
          <a:p>
            <a:pPr marL="342900" indent="-342900">
              <a:lnSpc>
                <a:spcPct val="100000"/>
              </a:lnSpc>
              <a:buFont typeface="Arial" panose="020B0604020202020204" pitchFamily="34" charset="0"/>
              <a:buChar char="•"/>
            </a:pPr>
            <a:endParaRPr lang="en-US">
              <a:latin typeface="Posterama" panose="020B0504020200020000" pitchFamily="34" charset="0"/>
              <a:cs typeface="Posterama" panose="020B0504020200020000" pitchFamily="34" charset="0"/>
            </a:endParaRPr>
          </a:p>
          <a:p>
            <a:pPr marL="342900" indent="-342900">
              <a:lnSpc>
                <a:spcPct val="100000"/>
              </a:lnSpc>
              <a:buFont typeface="Arial" panose="020B0604020202020204" pitchFamily="34" charset="0"/>
              <a:buChar char="•"/>
            </a:pPr>
            <a:r>
              <a:rPr lang="en-US">
                <a:latin typeface="Posterama" panose="020B0504020200020000" pitchFamily="34" charset="0"/>
                <a:cs typeface="Posterama" panose="020B0504020200020000" pitchFamily="34" charset="0"/>
              </a:rPr>
              <a:t>We have made different levels files for making </a:t>
            </a:r>
          </a:p>
          <a:p>
            <a:pPr>
              <a:lnSpc>
                <a:spcPct val="100000"/>
              </a:lnSpc>
            </a:pPr>
            <a:r>
              <a:rPr lang="en-US">
                <a:latin typeface="Posterama" panose="020B0504020200020000" pitchFamily="34" charset="0"/>
                <a:cs typeface="Posterama" panose="020B0504020200020000" pitchFamily="34" charset="0"/>
              </a:rPr>
              <a:t>    all the levels customized in the way the game</a:t>
            </a:r>
          </a:p>
          <a:p>
            <a:pPr>
              <a:lnSpc>
                <a:spcPct val="100000"/>
              </a:lnSpc>
            </a:pPr>
            <a:r>
              <a:rPr lang="en-US">
                <a:latin typeface="Posterama" panose="020B0504020200020000" pitchFamily="34" charset="0"/>
                <a:cs typeface="Posterama" panose="020B0504020200020000" pitchFamily="34" charset="0"/>
              </a:rPr>
              <a:t>    was to be designed.</a:t>
            </a:r>
          </a:p>
          <a:p>
            <a:pPr>
              <a:lnSpc>
                <a:spcPct val="100000"/>
              </a:lnSpc>
            </a:pPr>
            <a:endParaRPr lang="en-US">
              <a:latin typeface="Posterama" panose="020B0504020200020000" pitchFamily="34" charset="0"/>
              <a:cs typeface="Posterama" panose="020B0504020200020000" pitchFamily="34" charset="0"/>
            </a:endParaRPr>
          </a:p>
        </p:txBody>
      </p:sp>
      <p:sp>
        <p:nvSpPr>
          <p:cNvPr id="4" name="Slide Number Placeholder 3">
            <a:extLst>
              <a:ext uri="{FF2B5EF4-FFF2-40B4-BE49-F238E27FC236}">
                <a16:creationId xmlns:a16="http://schemas.microsoft.com/office/drawing/2014/main" id="{850DF929-7D2B-805C-7B94-2850B804AF08}"/>
              </a:ext>
            </a:extLst>
          </p:cNvPr>
          <p:cNvSpPr>
            <a:spLocks noGrp="1"/>
          </p:cNvSpPr>
          <p:nvPr>
            <p:ph type="sldNum" sz="quarter" idx="10"/>
          </p:nvPr>
        </p:nvSpPr>
        <p:spPr/>
        <p:txBody>
          <a:bodyPr/>
          <a:lstStyle/>
          <a:p>
            <a:fld id="{48F63A3B-78C7-47BE-AE5E-E10140E04643}" type="slidenum">
              <a:rPr lang="en-US" smtClean="0"/>
              <a:pPr/>
              <a:t>5</a:t>
            </a:fld>
            <a:endParaRPr lang="en-US"/>
          </a:p>
        </p:txBody>
      </p:sp>
    </p:spTree>
    <p:extLst>
      <p:ext uri="{BB962C8B-B14F-4D97-AF65-F5344CB8AC3E}">
        <p14:creationId xmlns:p14="http://schemas.microsoft.com/office/powerpoint/2010/main" val="2054085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014251" y="806902"/>
            <a:ext cx="8600806" cy="994164"/>
          </a:xfrm>
        </p:spPr>
        <p:txBody>
          <a:bodyPr/>
          <a:lstStyle/>
          <a:p>
            <a:r>
              <a:rPr lang="en-US" sz="4000">
                <a:latin typeface="Posterama" panose="020B0504020200020000" pitchFamily="34" charset="0"/>
                <a:cs typeface="Posterama" panose="020B0504020200020000" pitchFamily="34" charset="0"/>
              </a:rPr>
              <a:t>How WE MADE OUR GAMEMAP?</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331923" y="2150769"/>
            <a:ext cx="8370219" cy="4348002"/>
          </a:xfrm>
        </p:spPr>
        <p:txBody>
          <a:bodyPr>
            <a:normAutofit/>
          </a:bodyPr>
          <a:lstStyle/>
          <a:p>
            <a:r>
              <a:rPr lang="en-US" sz="2400">
                <a:latin typeface="Posterama" panose="020B0504020200020000" pitchFamily="34" charset="0"/>
                <a:cs typeface="Posterama" panose="020B0504020200020000" pitchFamily="34" charset="0"/>
              </a:rPr>
              <a:t>We have used the Tiled software, designed for </a:t>
            </a:r>
            <a:r>
              <a:rPr lang="en-US" sz="2400" err="1">
                <a:latin typeface="Posterama" panose="020B0504020200020000" pitchFamily="34" charset="0"/>
                <a:cs typeface="Posterama" panose="020B0504020200020000" pitchFamily="34" charset="0"/>
              </a:rPr>
              <a:t>for</a:t>
            </a:r>
            <a:r>
              <a:rPr lang="en-US" sz="2400">
                <a:latin typeface="Posterama" panose="020B0504020200020000" pitchFamily="34" charset="0"/>
                <a:cs typeface="Posterama" panose="020B0504020200020000" pitchFamily="34" charset="0"/>
              </a:rPr>
              <a:t> crafting game maps, to construct our maps, saved in the .</a:t>
            </a:r>
            <a:r>
              <a:rPr lang="en-US" sz="2400" err="1">
                <a:latin typeface="Posterama" panose="020B0504020200020000" pitchFamily="34" charset="0"/>
                <a:cs typeface="Posterama" panose="020B0504020200020000" pitchFamily="34" charset="0"/>
              </a:rPr>
              <a:t>tmx</a:t>
            </a:r>
            <a:r>
              <a:rPr lang="en-US" sz="2400">
                <a:latin typeface="Posterama" panose="020B0504020200020000" pitchFamily="34" charset="0"/>
                <a:cs typeface="Posterama" panose="020B0504020200020000" pitchFamily="34" charset="0"/>
              </a:rPr>
              <a:t> format. </a:t>
            </a:r>
          </a:p>
          <a:p>
            <a:r>
              <a:rPr lang="en-US" sz="2400">
                <a:latin typeface="Posterama" panose="020B0504020200020000" pitchFamily="34" charset="0"/>
                <a:cs typeface="Posterama" panose="020B0504020200020000" pitchFamily="34" charset="0"/>
              </a:rPr>
              <a:t>We used simple and classic tiles to make our game look classic and not much fancy as our social issue demanded.</a:t>
            </a:r>
          </a:p>
          <a:p>
            <a:r>
              <a:rPr lang="en-US" sz="2400">
                <a:latin typeface="Posterama" panose="020B0504020200020000" pitchFamily="34" charset="0"/>
                <a:cs typeface="Posterama" panose="020B0504020200020000" pitchFamily="34" charset="0"/>
              </a:rPr>
              <a:t>We used </a:t>
            </a:r>
            <a:r>
              <a:rPr lang="en-US" sz="2400" err="1">
                <a:latin typeface="Posterama" panose="020B0504020200020000" pitchFamily="34" charset="0"/>
                <a:cs typeface="Posterama" panose="020B0504020200020000" pitchFamily="34" charset="0"/>
              </a:rPr>
              <a:t>pytmx</a:t>
            </a:r>
            <a:r>
              <a:rPr lang="en-US" sz="2400">
                <a:latin typeface="Posterama" panose="020B0504020200020000" pitchFamily="34" charset="0"/>
                <a:cs typeface="Posterama" panose="020B0504020200020000" pitchFamily="34" charset="0"/>
              </a:rPr>
              <a:t> python package in order to import the </a:t>
            </a:r>
            <a:r>
              <a:rPr lang="en-US" sz="2400" err="1">
                <a:latin typeface="Posterama" panose="020B0504020200020000" pitchFamily="34" charset="0"/>
                <a:cs typeface="Posterama" panose="020B0504020200020000" pitchFamily="34" charset="0"/>
              </a:rPr>
              <a:t>tmx</a:t>
            </a:r>
            <a:r>
              <a:rPr lang="en-US" sz="2400">
                <a:latin typeface="Posterama" panose="020B0504020200020000" pitchFamily="34" charset="0"/>
                <a:cs typeface="Posterama" panose="020B0504020200020000" pitchFamily="34" charset="0"/>
              </a:rPr>
              <a:t> data of our map.</a:t>
            </a:r>
          </a:p>
          <a:p>
            <a:endParaRPr lang="en-US" sz="2400">
              <a:latin typeface="Posterama" panose="020B0504020200020000" pitchFamily="34" charset="0"/>
              <a:cs typeface="Posterama" panose="020B0504020200020000" pitchFamily="34" charset="0"/>
            </a:endParaRPr>
          </a:p>
          <a:p>
            <a:endParaRPr lang="en-US" sz="2400">
              <a:latin typeface="Posterama" panose="020B0504020200020000" pitchFamily="34" charset="0"/>
              <a:cs typeface="Posterama" panose="020B0504020200020000" pitchFamily="34" charset="0"/>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6</a:t>
            </a:fld>
            <a:endParaRPr lang="en-US"/>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7590-C186-1AE7-30CA-1E577330A171}"/>
              </a:ext>
            </a:extLst>
          </p:cNvPr>
          <p:cNvSpPr>
            <a:spLocks noGrp="1"/>
          </p:cNvSpPr>
          <p:nvPr>
            <p:ph type="title"/>
          </p:nvPr>
        </p:nvSpPr>
        <p:spPr>
          <a:xfrm>
            <a:off x="2623459" y="79806"/>
            <a:ext cx="8519540" cy="994164"/>
          </a:xfrm>
        </p:spPr>
        <p:txBody>
          <a:bodyPr/>
          <a:lstStyle/>
          <a:p>
            <a:r>
              <a:rPr lang="en-IN" sz="4000" err="1">
                <a:latin typeface="Posterama" panose="020B0504020200020000" pitchFamily="34" charset="0"/>
                <a:cs typeface="Posterama" panose="020B0504020200020000" pitchFamily="34" charset="0"/>
              </a:rPr>
              <a:t>HoW</a:t>
            </a:r>
            <a:r>
              <a:rPr lang="en-IN" sz="4000">
                <a:latin typeface="Posterama" panose="020B0504020200020000" pitchFamily="34" charset="0"/>
                <a:cs typeface="Posterama" panose="020B0504020200020000" pitchFamily="34" charset="0"/>
              </a:rPr>
              <a:t> WE MADE OUR GAMEMAP?</a:t>
            </a:r>
          </a:p>
        </p:txBody>
      </p:sp>
      <p:sp>
        <p:nvSpPr>
          <p:cNvPr id="4" name="Slide Number Placeholder 3">
            <a:extLst>
              <a:ext uri="{FF2B5EF4-FFF2-40B4-BE49-F238E27FC236}">
                <a16:creationId xmlns:a16="http://schemas.microsoft.com/office/drawing/2014/main" id="{7CB362E0-71A1-786A-DC66-6B494DD89190}"/>
              </a:ext>
            </a:extLst>
          </p:cNvPr>
          <p:cNvSpPr>
            <a:spLocks noGrp="1"/>
          </p:cNvSpPr>
          <p:nvPr>
            <p:ph type="sldNum" sz="quarter" idx="10"/>
          </p:nvPr>
        </p:nvSpPr>
        <p:spPr/>
        <p:txBody>
          <a:bodyPr/>
          <a:lstStyle/>
          <a:p>
            <a:fld id="{48F63A3B-78C7-47BE-AE5E-E10140E04643}" type="slidenum">
              <a:rPr lang="en-US" smtClean="0"/>
              <a:pPr/>
              <a:t>7</a:t>
            </a:fld>
            <a:endParaRPr lang="en-US"/>
          </a:p>
        </p:txBody>
      </p:sp>
      <p:pic>
        <p:nvPicPr>
          <p:cNvPr id="6" name="Picture 5" descr="A video game screen shot&#10;&#10;Description automatically generated">
            <a:extLst>
              <a:ext uri="{FF2B5EF4-FFF2-40B4-BE49-F238E27FC236}">
                <a16:creationId xmlns:a16="http://schemas.microsoft.com/office/drawing/2014/main" id="{6B7D37C1-A49C-814B-1D8A-33113E137DDE}"/>
              </a:ext>
            </a:extLst>
          </p:cNvPr>
          <p:cNvPicPr>
            <a:picLocks noChangeAspect="1"/>
          </p:cNvPicPr>
          <p:nvPr/>
        </p:nvPicPr>
        <p:blipFill>
          <a:blip r:embed="rId2"/>
          <a:stretch>
            <a:fillRect/>
          </a:stretch>
        </p:blipFill>
        <p:spPr>
          <a:xfrm>
            <a:off x="7466179" y="4082825"/>
            <a:ext cx="3628514" cy="2735671"/>
          </a:xfrm>
          <a:prstGeom prst="rect">
            <a:avLst/>
          </a:prstGeom>
        </p:spPr>
      </p:pic>
      <p:pic>
        <p:nvPicPr>
          <p:cNvPr id="8" name="Picture 7" descr="A screenshot of a video game&#10;&#10;Description automatically generated">
            <a:extLst>
              <a:ext uri="{FF2B5EF4-FFF2-40B4-BE49-F238E27FC236}">
                <a16:creationId xmlns:a16="http://schemas.microsoft.com/office/drawing/2014/main" id="{9B1CA3D6-7CD7-88D8-0AC6-290A60C72B64}"/>
              </a:ext>
            </a:extLst>
          </p:cNvPr>
          <p:cNvPicPr>
            <a:picLocks noChangeAspect="1"/>
          </p:cNvPicPr>
          <p:nvPr/>
        </p:nvPicPr>
        <p:blipFill>
          <a:blip r:embed="rId3"/>
          <a:stretch>
            <a:fillRect/>
          </a:stretch>
        </p:blipFill>
        <p:spPr>
          <a:xfrm>
            <a:off x="7417873" y="1246129"/>
            <a:ext cx="3676820" cy="2649577"/>
          </a:xfrm>
          <a:prstGeom prst="rect">
            <a:avLst/>
          </a:prstGeom>
        </p:spPr>
      </p:pic>
      <p:pic>
        <p:nvPicPr>
          <p:cNvPr id="10" name="Picture 9" descr="A brick wall with a pattern&#10;&#10;Description automatically generated">
            <a:extLst>
              <a:ext uri="{FF2B5EF4-FFF2-40B4-BE49-F238E27FC236}">
                <a16:creationId xmlns:a16="http://schemas.microsoft.com/office/drawing/2014/main" id="{024CED16-3427-0A4E-CA06-12AD8CB17F07}"/>
              </a:ext>
            </a:extLst>
          </p:cNvPr>
          <p:cNvPicPr>
            <a:picLocks noChangeAspect="1"/>
          </p:cNvPicPr>
          <p:nvPr/>
        </p:nvPicPr>
        <p:blipFill>
          <a:blip r:embed="rId4"/>
          <a:stretch>
            <a:fillRect/>
          </a:stretch>
        </p:blipFill>
        <p:spPr>
          <a:xfrm>
            <a:off x="2923412" y="3010277"/>
            <a:ext cx="4082123" cy="3031982"/>
          </a:xfrm>
          <a:prstGeom prst="rect">
            <a:avLst/>
          </a:prstGeom>
        </p:spPr>
      </p:pic>
      <p:sp>
        <p:nvSpPr>
          <p:cNvPr id="11" name="TextBox 10">
            <a:extLst>
              <a:ext uri="{FF2B5EF4-FFF2-40B4-BE49-F238E27FC236}">
                <a16:creationId xmlns:a16="http://schemas.microsoft.com/office/drawing/2014/main" id="{0E02C1CF-52AC-1CFF-5C06-C548CB7D2263}"/>
              </a:ext>
            </a:extLst>
          </p:cNvPr>
          <p:cNvSpPr txBox="1"/>
          <p:nvPr/>
        </p:nvSpPr>
        <p:spPr>
          <a:xfrm>
            <a:off x="3054040" y="1884011"/>
            <a:ext cx="3690404" cy="954107"/>
          </a:xfrm>
          <a:prstGeom prst="rect">
            <a:avLst/>
          </a:prstGeom>
          <a:noFill/>
        </p:spPr>
        <p:txBody>
          <a:bodyPr wrap="square" rtlCol="0">
            <a:spAutoFit/>
          </a:bodyPr>
          <a:lstStyle/>
          <a:p>
            <a:r>
              <a:rPr lang="en-IN" sz="2800">
                <a:solidFill>
                  <a:schemeClr val="accent6"/>
                </a:solidFill>
                <a:latin typeface="Posterama" panose="020B0504020200020000" pitchFamily="34" charset="0"/>
                <a:cs typeface="Posterama" panose="020B0504020200020000" pitchFamily="34" charset="0"/>
              </a:rPr>
              <a:t>The 3 types of maps that we designed:</a:t>
            </a:r>
          </a:p>
        </p:txBody>
      </p:sp>
    </p:spTree>
    <p:extLst>
      <p:ext uri="{BB962C8B-B14F-4D97-AF65-F5344CB8AC3E}">
        <p14:creationId xmlns:p14="http://schemas.microsoft.com/office/powerpoint/2010/main" val="2211460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559545" y="692943"/>
            <a:ext cx="8175171" cy="877834"/>
          </a:xfrm>
        </p:spPr>
        <p:txBody>
          <a:bodyPr/>
          <a:lstStyle/>
          <a:p>
            <a:r>
              <a:rPr lang="en-US" sz="4000">
                <a:latin typeface="Posterama" panose="020B0504020200020000" pitchFamily="34" charset="0"/>
                <a:cs typeface="Posterama" panose="020B0504020200020000" pitchFamily="34" charset="0"/>
              </a:rPr>
              <a:t>How WE MADE OUR CAMERA?</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125322" y="2045266"/>
            <a:ext cx="7043618" cy="3800364"/>
          </a:xfrm>
        </p:spPr>
        <p:txBody>
          <a:bodyPr>
            <a:noAutofit/>
          </a:bodyPr>
          <a:lstStyle/>
          <a:p>
            <a:pPr marL="342900" indent="-342900">
              <a:buFont typeface="Arial" panose="020B0604020202020204" pitchFamily="34" charset="0"/>
              <a:buChar char="•"/>
            </a:pPr>
            <a:r>
              <a:rPr lang="en-US">
                <a:latin typeface="Posterama" panose="020B0504020200020000" pitchFamily="34" charset="0"/>
                <a:cs typeface="Posterama" panose="020B0504020200020000" pitchFamily="34" charset="0"/>
              </a:rPr>
              <a:t>In </a:t>
            </a:r>
            <a:r>
              <a:rPr lang="en-US" err="1">
                <a:latin typeface="Posterama" panose="020B0504020200020000" pitchFamily="34" charset="0"/>
                <a:cs typeface="Posterama" panose="020B0504020200020000" pitchFamily="34" charset="0"/>
              </a:rPr>
              <a:t>pygame</a:t>
            </a:r>
            <a:r>
              <a:rPr lang="en-US">
                <a:latin typeface="Posterama" panose="020B0504020200020000" pitchFamily="34" charset="0"/>
                <a:cs typeface="Posterama" panose="020B0504020200020000" pitchFamily="34" charset="0"/>
              </a:rPr>
              <a:t>, the concept of a camera isn't present. Therefore, rather than directly moving the player, we opted to move all other sprites, including the player.</a:t>
            </a:r>
          </a:p>
          <a:p>
            <a:endParaRPr lang="en-US">
              <a:latin typeface="Posterama" panose="020B0504020200020000" pitchFamily="34" charset="0"/>
              <a:cs typeface="Posterama" panose="020B0504020200020000" pitchFamily="34" charset="0"/>
            </a:endParaRPr>
          </a:p>
          <a:p>
            <a:pPr marL="342900" indent="-342900">
              <a:buFont typeface="Arial" panose="020B0604020202020204" pitchFamily="34" charset="0"/>
              <a:buChar char="•"/>
            </a:pPr>
            <a:r>
              <a:rPr lang="en-US">
                <a:latin typeface="Posterama" panose="020B0504020200020000" pitchFamily="34" charset="0"/>
                <a:cs typeface="Posterama" panose="020B0504020200020000" pitchFamily="34" charset="0"/>
              </a:rPr>
              <a:t>The absence of a dedicated camera implementation in </a:t>
            </a:r>
            <a:r>
              <a:rPr lang="en-US" err="1">
                <a:latin typeface="Posterama" panose="020B0504020200020000" pitchFamily="34" charset="0"/>
                <a:cs typeface="Posterama" panose="020B0504020200020000" pitchFamily="34" charset="0"/>
              </a:rPr>
              <a:t>pygame</a:t>
            </a:r>
            <a:r>
              <a:rPr lang="en-US">
                <a:latin typeface="Posterama" panose="020B0504020200020000" pitchFamily="34" charset="0"/>
                <a:cs typeface="Posterama" panose="020B0504020200020000" pitchFamily="34" charset="0"/>
              </a:rPr>
              <a:t> is compensated by utilizing screen offsets.</a:t>
            </a:r>
          </a:p>
          <a:p>
            <a:r>
              <a:rPr lang="en-US">
                <a:latin typeface="Posterama" panose="020B0504020200020000" pitchFamily="34" charset="0"/>
                <a:cs typeface="Posterama" panose="020B0504020200020000" pitchFamily="34" charset="0"/>
              </a:rPr>
              <a:t> </a:t>
            </a:r>
          </a:p>
          <a:p>
            <a:pPr marL="342900" indent="-342900">
              <a:buFont typeface="Arial" panose="020B0604020202020204" pitchFamily="34" charset="0"/>
              <a:buChar char="•"/>
            </a:pPr>
            <a:r>
              <a:rPr lang="en-US">
                <a:latin typeface="Posterama" panose="020B0504020200020000" pitchFamily="34" charset="0"/>
                <a:cs typeface="Posterama" panose="020B0504020200020000" pitchFamily="34" charset="0"/>
              </a:rPr>
              <a:t>These offsets are dynamically adjusted to maintain the player character at the center of the screen while completing the levels.</a:t>
            </a:r>
          </a:p>
        </p:txBody>
      </p:sp>
    </p:spTree>
    <p:extLst>
      <p:ext uri="{BB962C8B-B14F-4D97-AF65-F5344CB8AC3E}">
        <p14:creationId xmlns:p14="http://schemas.microsoft.com/office/powerpoint/2010/main" val="1131718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223442"/>
            <a:ext cx="7796464" cy="1222385"/>
          </a:xfrm>
        </p:spPr>
        <p:txBody>
          <a:bodyPr/>
          <a:lstStyle/>
          <a:p>
            <a:r>
              <a:rPr lang="en-US" sz="4000">
                <a:latin typeface="Posterama" panose="020B0504020200020000" pitchFamily="34" charset="0"/>
                <a:cs typeface="Posterama" panose="020B0504020200020000" pitchFamily="34" charset="0"/>
              </a:rPr>
              <a:t>User Interface</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1704314"/>
            <a:ext cx="7141029" cy="3720337"/>
          </a:xfrm>
        </p:spPr>
        <p:txBody>
          <a:bodyPr>
            <a:normAutofit/>
          </a:bodyPr>
          <a:lstStyle/>
          <a:p>
            <a:pPr marL="342900" indent="-342900">
              <a:buFont typeface="Arial" panose="020B0604020202020204" pitchFamily="34" charset="0"/>
              <a:buChar char="•"/>
            </a:pPr>
            <a:r>
              <a:rPr lang="en-US" sz="2400">
                <a:latin typeface="Posterama" panose="020B0504020200020000" pitchFamily="34" charset="0"/>
                <a:cs typeface="Posterama" panose="020B0504020200020000" pitchFamily="34" charset="0"/>
              </a:rPr>
              <a:t>Our game our various UI elements like buttons, Main Menu, </a:t>
            </a:r>
            <a:r>
              <a:rPr lang="en-US" sz="2400" err="1">
                <a:latin typeface="Posterama" panose="020B0504020200020000" pitchFamily="34" charset="0"/>
                <a:cs typeface="Posterama" panose="020B0504020200020000" pitchFamily="34" charset="0"/>
              </a:rPr>
              <a:t>GameOver</a:t>
            </a:r>
            <a:r>
              <a:rPr lang="en-US" sz="2400">
                <a:latin typeface="Posterama" panose="020B0504020200020000" pitchFamily="34" charset="0"/>
                <a:cs typeface="Posterama" panose="020B0504020200020000" pitchFamily="34" charset="0"/>
              </a:rPr>
              <a:t> screen, etc.</a:t>
            </a:r>
          </a:p>
        </p:txBody>
      </p:sp>
      <p:pic>
        <p:nvPicPr>
          <p:cNvPr id="7" name="Picture 6" descr="A sign with a hand holding a cigarette&#10;&#10;Description automatically generated">
            <a:extLst>
              <a:ext uri="{FF2B5EF4-FFF2-40B4-BE49-F238E27FC236}">
                <a16:creationId xmlns:a16="http://schemas.microsoft.com/office/drawing/2014/main" id="{C0A8AF62-252A-8592-345C-F58576FF301E}"/>
              </a:ext>
            </a:extLst>
          </p:cNvPr>
          <p:cNvPicPr>
            <a:picLocks noChangeAspect="1"/>
          </p:cNvPicPr>
          <p:nvPr/>
        </p:nvPicPr>
        <p:blipFill>
          <a:blip r:embed="rId3"/>
          <a:stretch>
            <a:fillRect/>
          </a:stretch>
        </p:blipFill>
        <p:spPr>
          <a:xfrm>
            <a:off x="1480457" y="2893594"/>
            <a:ext cx="6008915" cy="3290820"/>
          </a:xfrm>
          <a:prstGeom prst="rect">
            <a:avLst/>
          </a:prstGeom>
        </p:spPr>
      </p:pic>
    </p:spTree>
    <p:extLst>
      <p:ext uri="{BB962C8B-B14F-4D97-AF65-F5344CB8AC3E}">
        <p14:creationId xmlns:p14="http://schemas.microsoft.com/office/powerpoint/2010/main" val="2468595790"/>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BA694928C6184FA638D8834683875D" ma:contentTypeVersion="14" ma:contentTypeDescription="Create a new document." ma:contentTypeScope="" ma:versionID="5ed4b18372b304fd260545b4b4827463">
  <xsd:schema xmlns:xsd="http://www.w3.org/2001/XMLSchema" xmlns:xs="http://www.w3.org/2001/XMLSchema" xmlns:p="http://schemas.microsoft.com/office/2006/metadata/properties" xmlns:ns3="b3e04149-8145-41f4-ab38-2b51e6a2c38d" xmlns:ns4="b1202f18-8b1b-4d96-a4c3-a3ddb0e4f79b" targetNamespace="http://schemas.microsoft.com/office/2006/metadata/properties" ma:root="true" ma:fieldsID="b2123f45803d40e895271ea1f86728e8" ns3:_="" ns4:_="">
    <xsd:import namespace="b3e04149-8145-41f4-ab38-2b51e6a2c38d"/>
    <xsd:import namespace="b1202f18-8b1b-4d96-a4c3-a3ddb0e4f79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DateTaken"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e04149-8145-41f4-ab38-2b51e6a2c3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ystemTags" ma:index="11" nillable="true" ma:displayName="MediaServiceSystemTags" ma:hidden="true" ma:internalName="MediaServiceSystemTags"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202f18-8b1b-4d96-a4c3-a3ddb0e4f79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3e04149-8145-41f4-ab38-2b51e6a2c38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E123E8-CAF3-42B1-BC5B-05187F164AB5}">
  <ds:schemaRefs>
    <ds:schemaRef ds:uri="b1202f18-8b1b-4d96-a4c3-a3ddb0e4f79b"/>
    <ds:schemaRef ds:uri="b3e04149-8145-41f4-ab38-2b51e6a2c3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A719FA4-954C-4FA8-82CB-206659C3B826}">
  <ds:schemaRefs>
    <ds:schemaRef ds:uri="http://schemas.microsoft.com/office/2006/documentManagement/types"/>
    <ds:schemaRef ds:uri="http://schemas.openxmlformats.org/package/2006/metadata/core-properties"/>
    <ds:schemaRef ds:uri="b1202f18-8b1b-4d96-a4c3-a3ddb0e4f79b"/>
    <ds:schemaRef ds:uri="b3e04149-8145-41f4-ab38-2b51e6a2c38d"/>
    <ds:schemaRef ds:uri="http://purl.org/dc/elements/1.1/"/>
    <ds:schemaRef ds:uri="http://purl.org/dc/dcmitype/"/>
    <ds:schemaRef ds:uri="http://www.w3.org/XML/1998/namespac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{FE857CF6-E6A5-41E4-91B9-B77254283E61}tf78438558_win32</Template>
  <TotalTime>0</TotalTime>
  <Words>674</Words>
  <Application>Microsoft Office PowerPoint</Application>
  <PresentationFormat>Widescreen</PresentationFormat>
  <Paragraphs>76</Paragraphs>
  <Slides>13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Black</vt:lpstr>
      <vt:lpstr>Calibri</vt:lpstr>
      <vt:lpstr>Posterama</vt:lpstr>
      <vt:lpstr>Sabon Next LT</vt:lpstr>
      <vt:lpstr>Custom</vt:lpstr>
      <vt:lpstr>COP290 Assignment-2 subtask-2</vt:lpstr>
      <vt:lpstr>Brief Intro of our Game</vt:lpstr>
      <vt:lpstr>DESIGN CHOICES</vt:lpstr>
      <vt:lpstr>DESIGN CHoices</vt:lpstr>
      <vt:lpstr>basic ORGANIZATION of our game</vt:lpstr>
      <vt:lpstr>How WE MADE OUR GAMEMAP?</vt:lpstr>
      <vt:lpstr>HoW WE MADE OUR GAMEMAP?</vt:lpstr>
      <vt:lpstr>How WE MADE OUR CAMERA?</vt:lpstr>
      <vt:lpstr>User Interface</vt:lpstr>
      <vt:lpstr>UI and overlay screenshots </vt:lpstr>
      <vt:lpstr>UI and overlay screenshots</vt:lpstr>
      <vt:lpstr>cODE structure</vt:lpstr>
      <vt:lpstr>CODE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COP290 Assignment-2 subtask-2</dc:title>
  <dc:subject/>
  <dc:creator>Hrishabh Sangwaiya</dc:creator>
  <cp:lastModifiedBy>Hrishabh Sangwaiya</cp:lastModifiedBy>
  <cp:revision>1</cp:revision>
  <dcterms:created xsi:type="dcterms:W3CDTF">2024-04-19T15:46:23Z</dcterms:created>
  <dcterms:modified xsi:type="dcterms:W3CDTF">2024-04-19T17:50:07Z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0x0101007BBA694928C6184FA638D8834683875D</vt:lpwstr>
  </property>
</Properties>
</file>